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387" r:id="rId2"/>
    <p:sldId id="393" r:id="rId3"/>
    <p:sldId id="399" r:id="rId4"/>
    <p:sldId id="397" r:id="rId5"/>
    <p:sldId id="398" r:id="rId6"/>
    <p:sldId id="400" r:id="rId7"/>
    <p:sldId id="404" r:id="rId8"/>
    <p:sldId id="405" r:id="rId9"/>
    <p:sldId id="403" r:id="rId10"/>
    <p:sldId id="395" r:id="rId1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than Rocco" initials="JR" lastIdx="1" clrIdx="0">
    <p:extLst>
      <p:ext uri="{19B8F6BF-5375-455C-9EA6-DF929625EA0E}">
        <p15:presenceInfo xmlns:p15="http://schemas.microsoft.com/office/powerpoint/2012/main" userId="Jonathan Rocc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7B91"/>
    <a:srgbClr val="405564"/>
    <a:srgbClr val="FFFFFF"/>
    <a:srgbClr val="C2CED8"/>
    <a:srgbClr val="728FA5"/>
    <a:srgbClr val="546E82"/>
    <a:srgbClr val="99AEBD"/>
    <a:srgbClr val="CCD6DE"/>
    <a:srgbClr val="859EB1"/>
    <a:srgbClr val="4B63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48" autoAdjust="0"/>
    <p:restoredTop sz="94660"/>
  </p:normalViewPr>
  <p:slideViewPr>
    <p:cSldViewPr snapToGrid="0" snapToObjects="1">
      <p:cViewPr varScale="1">
        <p:scale>
          <a:sx n="62" d="100"/>
          <a:sy n="62" d="100"/>
        </p:scale>
        <p:origin x="1644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69C40-B232-48AE-8F59-A97A4E8CA964}" type="datetimeFigureOut">
              <a:rPr lang="it-IT" smtClean="0"/>
              <a:t>24/05/2021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83E48-A699-4AD1-99DC-44645B8DB650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0346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40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24/05/2021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24/05/2021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24/05/2021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24/05/2021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24/05/2021</a:t>
            </a:fld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24/05/2021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24/05/2021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24/05/2021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dirty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24/05/2021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538147"/>
            <a:ext cx="8063454" cy="12310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HW1 – Sound </a:t>
            </a:r>
            <a:r>
              <a:rPr lang="en-US" dirty="0"/>
              <a:t>Classification</a:t>
            </a:r>
          </a:p>
          <a:p>
            <a:br>
              <a:rPr lang="it-IT" sz="1700" dirty="0"/>
            </a:br>
            <a:endParaRPr lang="it-IT" sz="1700" b="0" i="1" dirty="0"/>
          </a:p>
        </p:txBody>
      </p:sp>
    </p:spTree>
    <p:extLst>
      <p:ext uri="{BB962C8B-B14F-4D97-AF65-F5344CB8AC3E}">
        <p14:creationId xmlns:p14="http://schemas.microsoft.com/office/powerpoint/2010/main" val="2157740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>
            <a:normAutofit/>
          </a:bodyPr>
          <a:lstStyle/>
          <a:p>
            <a:r>
              <a:rPr lang="en-GB" dirty="0"/>
              <a:t>Confusion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:</a:t>
            </a:r>
          </a:p>
          <a:p>
            <a:endParaRPr lang="it-IT" sz="2800" dirty="0"/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88616CA0-5C6F-4DF1-96FF-787D54AE45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0979111"/>
              </p:ext>
            </p:extLst>
          </p:nvPr>
        </p:nvGraphicFramePr>
        <p:xfrm>
          <a:off x="1524000" y="2352058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79441435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2709186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2344705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890375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RMS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Distortion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Tremolo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NoFX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479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Distortion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1219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012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Tremolo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1224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28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NoFX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547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4236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4072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562583"/>
          </a:xfrm>
        </p:spPr>
        <p:txBody>
          <a:bodyPr/>
          <a:lstStyle/>
          <a:p>
            <a:r>
              <a:rPr lang="it-IT" dirty="0"/>
              <a:t>Index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97574" y="1558212"/>
            <a:ext cx="8581043" cy="450394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dirty="0"/>
              <a:t>Audio </a:t>
            </a:r>
            <a:r>
              <a:rPr lang="it-IT" dirty="0" err="1"/>
              <a:t>effects</a:t>
            </a:r>
            <a:r>
              <a:rPr lang="it-IT" dirty="0"/>
              <a:t> </a:t>
            </a:r>
            <a:r>
              <a:rPr lang="it-IT" dirty="0" err="1"/>
              <a:t>classification</a:t>
            </a:r>
            <a:r>
              <a:rPr lang="it-IT" dirty="0"/>
              <a:t> – </a:t>
            </a:r>
            <a:r>
              <a:rPr lang="it-IT" dirty="0" err="1"/>
              <a:t>Introduction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Feature </a:t>
            </a:r>
            <a:r>
              <a:rPr lang="en-GB" dirty="0"/>
              <a:t>choice</a:t>
            </a:r>
            <a:endParaRPr lang="it-IT" dirty="0"/>
          </a:p>
          <a:p>
            <a:pPr marL="1200150" lvl="1" indent="-457200">
              <a:buFont typeface="+mj-lt"/>
              <a:buAutoNum type="alphaLcParenR"/>
            </a:pPr>
            <a:r>
              <a:rPr lang="it-IT" dirty="0"/>
              <a:t>First </a:t>
            </a:r>
            <a:r>
              <a:rPr lang="it-IT" dirty="0" err="1"/>
              <a:t>attempt</a:t>
            </a:r>
            <a:endParaRPr lang="it-IT" dirty="0"/>
          </a:p>
          <a:p>
            <a:pPr marL="1200150" lvl="1" indent="-457200">
              <a:buFont typeface="+mj-lt"/>
              <a:buAutoNum type="alphaLcParenR"/>
            </a:pPr>
            <a:r>
              <a:rPr lang="it-IT" dirty="0" err="1"/>
              <a:t>Final</a:t>
            </a:r>
            <a:r>
              <a:rPr lang="it-IT" dirty="0"/>
              <a:t> </a:t>
            </a:r>
            <a:r>
              <a:rPr lang="it-IT" dirty="0" err="1"/>
              <a:t>attempt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Dataset </a:t>
            </a:r>
            <a:r>
              <a:rPr lang="it-IT" dirty="0" err="1"/>
              <a:t>selection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Multi-class Weighted Support Vector Machine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Results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336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562583"/>
          </a:xfrm>
        </p:spPr>
        <p:txBody>
          <a:bodyPr/>
          <a:lstStyle/>
          <a:p>
            <a:r>
              <a:rPr lang="it-IT" dirty="0"/>
              <a:t>Audio </a:t>
            </a:r>
            <a:r>
              <a:rPr lang="it-IT" dirty="0" err="1"/>
              <a:t>effects</a:t>
            </a:r>
            <a:r>
              <a:rPr lang="it-IT" dirty="0"/>
              <a:t> </a:t>
            </a:r>
            <a:r>
              <a:rPr lang="it-IT" dirty="0" err="1"/>
              <a:t>classification</a:t>
            </a:r>
            <a:r>
              <a:rPr lang="it-IT" dirty="0"/>
              <a:t> - </a:t>
            </a:r>
            <a:r>
              <a:rPr lang="it-IT" dirty="0" err="1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97574" y="1558212"/>
            <a:ext cx="8581043" cy="4503943"/>
          </a:xfrm>
        </p:spPr>
        <p:txBody>
          <a:bodyPr>
            <a:normAutofit/>
          </a:bodyPr>
          <a:lstStyle/>
          <a:p>
            <a:r>
              <a:rPr lang="it-IT" sz="1800" b="1" dirty="0"/>
              <a:t>ASSIGNMENT:</a:t>
            </a:r>
          </a:p>
          <a:p>
            <a:r>
              <a:rPr lang="en-US" dirty="0"/>
              <a:t>implement a classifier system able to</a:t>
            </a:r>
            <a:br>
              <a:rPr lang="en-US" dirty="0"/>
            </a:br>
            <a:r>
              <a:rPr lang="en-US" dirty="0"/>
              <a:t>predict the audio effect (between tremolo, distortion and </a:t>
            </a:r>
            <a:r>
              <a:rPr lang="en-US" dirty="0" err="1"/>
              <a:t>noFX</a:t>
            </a:r>
            <a:r>
              <a:rPr lang="en-US" dirty="0"/>
              <a:t>) used in recordings of electric guitar and bass.</a:t>
            </a:r>
            <a:r>
              <a:rPr lang="en-US" sz="1800" dirty="0"/>
              <a:t> </a:t>
            </a:r>
            <a:br>
              <a:rPr lang="en-US" sz="1800" dirty="0"/>
            </a:br>
            <a:endParaRPr lang="it-IT" sz="1800" b="1" dirty="0"/>
          </a:p>
          <a:p>
            <a:r>
              <a:rPr lang="en-US" sz="1800" b="1" dirty="0"/>
              <a:t>IMPLEMENTATION: </a:t>
            </a:r>
          </a:p>
          <a:p>
            <a:r>
              <a:rPr lang="en-US" dirty="0"/>
              <a:t>Support Vector Machine with majority voting for multiclass classification.</a:t>
            </a:r>
          </a:p>
        </p:txBody>
      </p:sp>
    </p:spTree>
    <p:extLst>
      <p:ext uri="{BB962C8B-B14F-4D97-AF65-F5344CB8AC3E}">
        <p14:creationId xmlns:p14="http://schemas.microsoft.com/office/powerpoint/2010/main" val="1845954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562583"/>
          </a:xfrm>
        </p:spPr>
        <p:txBody>
          <a:bodyPr/>
          <a:lstStyle/>
          <a:p>
            <a:r>
              <a:rPr lang="it-IT" dirty="0"/>
              <a:t>Feature </a:t>
            </a:r>
            <a:r>
              <a:rPr lang="en-GB" dirty="0"/>
              <a:t>choice</a:t>
            </a:r>
            <a:r>
              <a:rPr lang="it-IT" dirty="0"/>
              <a:t> – First </a:t>
            </a:r>
            <a:r>
              <a:rPr lang="it-IT" dirty="0" err="1"/>
              <a:t>attempt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297574" y="1558212"/>
                <a:ext cx="8581043" cy="4503943"/>
              </a:xfrm>
            </p:spPr>
            <p:txBody>
              <a:bodyPr>
                <a:normAutofit/>
              </a:bodyPr>
              <a:lstStyle/>
              <a:p>
                <a:r>
                  <a:rPr lang="it-IT" sz="1800" dirty="0"/>
                  <a:t>The first </a:t>
                </a:r>
                <a:r>
                  <a:rPr lang="en-US" sz="1800" noProof="1"/>
                  <a:t>choice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we</a:t>
                </a:r>
                <a:r>
                  <a:rPr lang="it-IT" sz="1800" dirty="0"/>
                  <a:t> made </a:t>
                </a:r>
                <a:r>
                  <a:rPr lang="it-IT" sz="1800" dirty="0" err="1"/>
                  <a:t>was</a:t>
                </a:r>
                <a:r>
                  <a:rPr lang="it-IT" sz="1800" dirty="0"/>
                  <a:t> the </a:t>
                </a:r>
                <a:r>
                  <a:rPr lang="it-IT" sz="1800" dirty="0" err="1"/>
                  <a:t>Spectral</a:t>
                </a:r>
                <a:r>
                  <a:rPr lang="it-IT" sz="1800" dirty="0"/>
                  <a:t> </a:t>
                </a:r>
                <a:r>
                  <a:rPr lang="it-IT" sz="1800" dirty="0" err="1"/>
                  <a:t>Centroid</a:t>
                </a:r>
                <a:r>
                  <a:rPr lang="it-IT" sz="1800" dirty="0"/>
                  <a:t> (SC):</a:t>
                </a:r>
              </a:p>
              <a:p>
                <a:endParaRPr lang="it-IT" sz="1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𝑆𝐶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it-IT" sz="1800" dirty="0"/>
              </a:p>
              <a:p>
                <a:r>
                  <a:rPr lang="it-IT" sz="1800" dirty="0" err="1"/>
                  <a:t>PROs</a:t>
                </a:r>
                <a:r>
                  <a:rPr lang="it-IT" sz="1800" dirty="0"/>
                  <a:t>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1800" dirty="0" err="1"/>
                  <a:t>It</a:t>
                </a:r>
                <a:r>
                  <a:rPr lang="it-IT" sz="1800" dirty="0"/>
                  <a:t> </a:t>
                </a:r>
                <a:r>
                  <a:rPr lang="it-IT" sz="1800" dirty="0" err="1"/>
                  <a:t>well</a:t>
                </a:r>
                <a:r>
                  <a:rPr lang="it-IT" sz="1800" dirty="0"/>
                  <a:t> </a:t>
                </a:r>
                <a:r>
                  <a:rPr lang="it-IT" sz="1800" dirty="0" err="1"/>
                  <a:t>classifies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clean</a:t>
                </a:r>
                <a:r>
                  <a:rPr lang="it-IT" sz="1800" dirty="0"/>
                  <a:t> and </a:t>
                </a:r>
                <a:r>
                  <a:rPr lang="it-IT" sz="1800" dirty="0" err="1"/>
                  <a:t>distorted</a:t>
                </a:r>
                <a:r>
                  <a:rPr lang="it-IT" sz="1800" dirty="0"/>
                  <a:t> sounds </a:t>
                </a:r>
                <a:r>
                  <a:rPr lang="it-IT" sz="1800" dirty="0" err="1"/>
                  <a:t>because</a:t>
                </a:r>
                <a:r>
                  <a:rPr lang="it-IT" sz="1800" dirty="0"/>
                  <a:t> of the </a:t>
                </a:r>
                <a:r>
                  <a:rPr lang="it-IT" sz="1800" dirty="0" err="1"/>
                  <a:t>higher</a:t>
                </a:r>
                <a:r>
                  <a:rPr lang="it-IT" sz="1800" dirty="0"/>
                  <a:t> </a:t>
                </a:r>
                <a:r>
                  <a:rPr lang="it-IT" sz="1800" dirty="0" err="1"/>
                  <a:t>harmonics</a:t>
                </a:r>
                <a:r>
                  <a:rPr lang="it-IT" sz="1800" dirty="0"/>
                  <a:t> of the </a:t>
                </a:r>
                <a:r>
                  <a:rPr lang="it-IT" sz="1800" dirty="0" err="1"/>
                  <a:t>latter</a:t>
                </a:r>
                <a:r>
                  <a:rPr lang="it-IT" sz="1800" dirty="0"/>
                  <a:t>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sz="1800" dirty="0"/>
              </a:p>
              <a:p>
                <a:r>
                  <a:rPr lang="it-IT" sz="1800" dirty="0" err="1"/>
                  <a:t>CONs</a:t>
                </a:r>
                <a:r>
                  <a:rPr lang="it-IT" sz="1800" dirty="0"/>
                  <a:t>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800" dirty="0"/>
                  <a:t>It</a:t>
                </a:r>
                <a:r>
                  <a:rPr lang="it-IT" sz="1800" dirty="0"/>
                  <a:t> </a:t>
                </a:r>
                <a:r>
                  <a:rPr lang="it-IT" sz="1800" dirty="0" err="1"/>
                  <a:t>doesn’t</a:t>
                </a:r>
                <a:r>
                  <a:rPr lang="it-IT" sz="1800" dirty="0"/>
                  <a:t> </a:t>
                </a:r>
                <a:r>
                  <a:rPr lang="en-US" sz="1800" dirty="0"/>
                  <a:t>distinguish</a:t>
                </a:r>
                <a:r>
                  <a:rPr lang="it-IT" sz="1800" dirty="0"/>
                  <a:t> </a:t>
                </a:r>
                <a:r>
                  <a:rPr lang="it-IT" sz="1800" dirty="0" err="1"/>
                  <a:t>well</a:t>
                </a:r>
                <a:r>
                  <a:rPr lang="it-IT" sz="1800" dirty="0"/>
                  <a:t> </a:t>
                </a:r>
                <a:r>
                  <a:rPr lang="it-IT" sz="1800" dirty="0" err="1"/>
                  <a:t>between</a:t>
                </a:r>
                <a:r>
                  <a:rPr lang="it-IT" sz="1800" dirty="0"/>
                  <a:t> </a:t>
                </a:r>
                <a:r>
                  <a:rPr lang="it-IT" sz="1800" dirty="0" err="1"/>
                  <a:t>noFX</a:t>
                </a:r>
                <a:r>
                  <a:rPr lang="it-IT" sz="1800" dirty="0"/>
                  <a:t> and Tremolo samples, </a:t>
                </a:r>
                <a:r>
                  <a:rPr lang="it-IT" sz="1800" dirty="0" err="1"/>
                  <a:t>because</a:t>
                </a:r>
                <a:r>
                  <a:rPr lang="it-IT" sz="1800" dirty="0"/>
                  <a:t> the </a:t>
                </a:r>
                <a:r>
                  <a:rPr lang="it-IT" sz="1800" dirty="0" err="1"/>
                  <a:t>difference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in the frequencies’ </a:t>
                </a:r>
                <a:r>
                  <a:rPr lang="it-IT" sz="1800" dirty="0" err="1"/>
                  <a:t>amplitude</a:t>
                </a:r>
                <a:r>
                  <a:rPr lang="it-IT" sz="1800" dirty="0"/>
                  <a:t> and </a:t>
                </a:r>
                <a:r>
                  <a:rPr lang="it-IT" sz="1800" dirty="0" err="1"/>
                  <a:t>not</a:t>
                </a:r>
                <a:r>
                  <a:rPr lang="it-IT" sz="1800" dirty="0"/>
                  <a:t> in the frequencies </a:t>
                </a:r>
                <a:r>
                  <a:rPr lang="it-IT" sz="1800" dirty="0" err="1"/>
                  <a:t>themselves</a:t>
                </a:r>
                <a:r>
                  <a:rPr lang="it-IT" sz="1800" dirty="0"/>
                  <a:t>.</a:t>
                </a:r>
              </a:p>
              <a:p>
                <a:endParaRPr lang="en-US" sz="1800" dirty="0"/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7574" y="1558212"/>
                <a:ext cx="8581043" cy="4503943"/>
              </a:xfrm>
              <a:blipFill>
                <a:blip r:embed="rId2"/>
                <a:stretch>
                  <a:fillRect l="-640" t="-813" r="-7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8752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562583"/>
          </a:xfrm>
        </p:spPr>
        <p:txBody>
          <a:bodyPr/>
          <a:lstStyle/>
          <a:p>
            <a:r>
              <a:rPr lang="it-IT" dirty="0"/>
              <a:t>Feature </a:t>
            </a:r>
            <a:r>
              <a:rPr lang="en-GB" dirty="0"/>
              <a:t>choice</a:t>
            </a:r>
            <a:r>
              <a:rPr lang="it-IT" dirty="0"/>
              <a:t> – </a:t>
            </a:r>
            <a:r>
              <a:rPr lang="it-IT" dirty="0" err="1"/>
              <a:t>Final</a:t>
            </a:r>
            <a:r>
              <a:rPr lang="it-IT" dirty="0"/>
              <a:t> </a:t>
            </a:r>
            <a:r>
              <a:rPr lang="it-IT" dirty="0" err="1"/>
              <a:t>attempt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297574" y="1558212"/>
                <a:ext cx="8581043" cy="4503943"/>
              </a:xfrm>
            </p:spPr>
            <p:txBody>
              <a:bodyPr>
                <a:normAutofit/>
              </a:bodyPr>
              <a:lstStyle/>
              <a:p>
                <a:r>
                  <a:rPr lang="it-IT" sz="1800" dirty="0"/>
                  <a:t>Then </a:t>
                </a:r>
                <a:r>
                  <a:rPr lang="it-IT" sz="1800" dirty="0" err="1"/>
                  <a:t>we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opted</a:t>
                </a:r>
                <a:r>
                  <a:rPr lang="it-IT" sz="1800" dirty="0"/>
                  <a:t> for the Root </a:t>
                </a:r>
                <a:r>
                  <a:rPr lang="it-IT" sz="1800" dirty="0" err="1"/>
                  <a:t>Mean</a:t>
                </a:r>
                <a:r>
                  <a:rPr lang="it-IT" sz="1800" dirty="0"/>
                  <a:t> </a:t>
                </a:r>
                <a:r>
                  <a:rPr lang="it-IT" sz="1800" dirty="0" err="1"/>
                  <a:t>Square</a:t>
                </a:r>
                <a:r>
                  <a:rPr lang="it-IT" sz="1800" dirty="0"/>
                  <a:t> (RMS):</a:t>
                </a:r>
              </a:p>
              <a:p>
                <a:endParaRPr lang="it-IT" sz="1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𝑅𝑀𝑆</m:t>
                      </m:r>
                      <m:r>
                        <a:rPr lang="it-IT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it-IT" sz="18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it-IT" sz="1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1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it-IT" sz="1800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it-IT" sz="18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it-IT" sz="1800" b="0" i="1" smtClean="0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it-IT" sz="1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it-IT" sz="1800" dirty="0"/>
              </a:p>
              <a:p>
                <a:endParaRPr lang="it-IT" sz="1800" dirty="0"/>
              </a:p>
              <a:p>
                <a:r>
                  <a:rPr lang="en-US" sz="1800" dirty="0"/>
                  <a:t>It conveys precisely the characteristics of the effects with respect to the decay.</a:t>
                </a:r>
              </a:p>
              <a:p>
                <a:endParaRPr lang="en-US" sz="1800" dirty="0"/>
              </a:p>
              <a:p>
                <a:endParaRPr lang="en-US" sz="1800" dirty="0"/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7574" y="1558212"/>
                <a:ext cx="8581043" cy="4503943"/>
              </a:xfrm>
              <a:blipFill>
                <a:blip r:embed="rId2"/>
                <a:stretch>
                  <a:fillRect l="-640" t="-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21219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562583"/>
          </a:xfrm>
        </p:spPr>
        <p:txBody>
          <a:bodyPr/>
          <a:lstStyle/>
          <a:p>
            <a:r>
              <a:rPr lang="it-IT" dirty="0"/>
              <a:t>Feature </a:t>
            </a:r>
            <a:r>
              <a:rPr lang="en-GB" dirty="0"/>
              <a:t>choice</a:t>
            </a:r>
            <a:r>
              <a:rPr lang="it-IT" dirty="0"/>
              <a:t> – </a:t>
            </a:r>
            <a:r>
              <a:rPr lang="it-IT" dirty="0" err="1"/>
              <a:t>Final</a:t>
            </a:r>
            <a:r>
              <a:rPr lang="it-IT" dirty="0"/>
              <a:t> </a:t>
            </a:r>
            <a:r>
              <a:rPr lang="it-IT" dirty="0" err="1"/>
              <a:t>attempt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97574" y="1558212"/>
            <a:ext cx="8581043" cy="4503943"/>
          </a:xfrm>
        </p:spPr>
        <p:txBody>
          <a:bodyPr>
            <a:normAutofit/>
          </a:bodyPr>
          <a:lstStyle/>
          <a:p>
            <a:endParaRPr lang="it-IT" sz="1800" dirty="0"/>
          </a:p>
          <a:p>
            <a:endParaRPr lang="it-IT" sz="1800" dirty="0"/>
          </a:p>
          <a:p>
            <a:endParaRPr lang="en-US" sz="18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7EED4AE-6BDB-4DFC-AAB5-FD3F7A633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479" y="1446678"/>
            <a:ext cx="4805916" cy="146727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5698A5C-E1EA-48CA-A959-8E5AB4D642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479" y="2888983"/>
            <a:ext cx="4805916" cy="153979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988A9150-E9E5-4563-8BFF-E8E7F3505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907" y="4471735"/>
            <a:ext cx="4805916" cy="1547465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7C40BFF-4A0F-4539-8662-C55D68B7D655}"/>
              </a:ext>
            </a:extLst>
          </p:cNvPr>
          <p:cNvSpPr txBox="1"/>
          <p:nvPr/>
        </p:nvSpPr>
        <p:spPr>
          <a:xfrm>
            <a:off x="6108551" y="1514929"/>
            <a:ext cx="266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Distortion</a:t>
            </a:r>
            <a:endParaRPr lang="en-US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1CCB63C-404E-4F01-B444-A191F5BE8838}"/>
              </a:ext>
            </a:extLst>
          </p:cNvPr>
          <p:cNvSpPr txBox="1"/>
          <p:nvPr/>
        </p:nvSpPr>
        <p:spPr>
          <a:xfrm>
            <a:off x="6081823" y="3059668"/>
            <a:ext cx="266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Tremolo</a:t>
            </a:r>
            <a:endParaRPr lang="en-US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C6E3C90-252F-4379-993C-C9168147E373}"/>
              </a:ext>
            </a:extLst>
          </p:cNvPr>
          <p:cNvSpPr txBox="1"/>
          <p:nvPr/>
        </p:nvSpPr>
        <p:spPr>
          <a:xfrm>
            <a:off x="6081823" y="4560911"/>
            <a:ext cx="266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noFX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75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562583"/>
          </a:xfrm>
        </p:spPr>
        <p:txBody>
          <a:bodyPr/>
          <a:lstStyle/>
          <a:p>
            <a:r>
              <a:rPr lang="it-IT" dirty="0"/>
              <a:t>Dataset </a:t>
            </a:r>
            <a:r>
              <a:rPr lang="it-IT" dirty="0" err="1"/>
              <a:t>selection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99271" y="1598170"/>
            <a:ext cx="3877818" cy="81524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use only </a:t>
            </a:r>
            <a:r>
              <a:rPr lang="en-US" i="1" dirty="0">
                <a:solidFill>
                  <a:srgbClr val="00B050"/>
                </a:solidFill>
              </a:rPr>
              <a:t>monophonic</a:t>
            </a:r>
            <a:r>
              <a:rPr lang="en-US" i="1" dirty="0"/>
              <a:t> bass </a:t>
            </a:r>
            <a:r>
              <a:rPr lang="en-US" dirty="0"/>
              <a:t>and</a:t>
            </a:r>
            <a:r>
              <a:rPr lang="en-US" i="1" dirty="0"/>
              <a:t> guitar tracks.</a:t>
            </a:r>
            <a:br>
              <a:rPr lang="en-US" sz="1800" dirty="0"/>
            </a:br>
            <a:endParaRPr lang="it-IT" sz="1800" dirty="0"/>
          </a:p>
          <a:p>
            <a:endParaRPr lang="en-US" sz="1800" dirty="0"/>
          </a:p>
          <a:p>
            <a:endParaRPr lang="en-US" sz="1800" dirty="0"/>
          </a:p>
        </p:txBody>
      </p:sp>
      <p:graphicFrame>
        <p:nvGraphicFramePr>
          <p:cNvPr id="6" name="Tabella 6">
            <a:extLst>
              <a:ext uri="{FF2B5EF4-FFF2-40B4-BE49-F238E27FC236}">
                <a16:creationId xmlns:a16="http://schemas.microsoft.com/office/drawing/2014/main" id="{1144CAFF-EA25-4C8B-9B7F-4A4470936F1C}"/>
              </a:ext>
            </a:extLst>
          </p:cNvPr>
          <p:cNvGraphicFramePr>
            <a:graphicFrameLocks noGrp="1"/>
          </p:cNvGraphicFramePr>
          <p:nvPr/>
        </p:nvGraphicFramePr>
        <p:xfrm>
          <a:off x="766547" y="3685861"/>
          <a:ext cx="5134500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1500">
                  <a:extLst>
                    <a:ext uri="{9D8B030D-6E8A-4147-A177-3AD203B41FA5}">
                      <a16:colId xmlns:a16="http://schemas.microsoft.com/office/drawing/2014/main" val="3607616581"/>
                    </a:ext>
                  </a:extLst>
                </a:gridCol>
                <a:gridCol w="1711500">
                  <a:extLst>
                    <a:ext uri="{9D8B030D-6E8A-4147-A177-3AD203B41FA5}">
                      <a16:colId xmlns:a16="http://schemas.microsoft.com/office/drawing/2014/main" val="1491998309"/>
                    </a:ext>
                  </a:extLst>
                </a:gridCol>
                <a:gridCol w="1711500">
                  <a:extLst>
                    <a:ext uri="{9D8B030D-6E8A-4147-A177-3AD203B41FA5}">
                      <a16:colId xmlns:a16="http://schemas.microsoft.com/office/drawing/2014/main" val="3006578794"/>
                    </a:ext>
                  </a:extLst>
                </a:gridCol>
              </a:tblGrid>
              <a:tr h="3440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Train (# </a:t>
                      </a:r>
                      <a:r>
                        <a:rPr lang="it-IT" dirty="0" err="1"/>
                        <a:t>elements</a:t>
                      </a:r>
                      <a:r>
                        <a:rPr lang="it-IT" dirty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Test (# </a:t>
                      </a:r>
                      <a:r>
                        <a:rPr lang="it-IT" dirty="0" err="1"/>
                        <a:t>elements</a:t>
                      </a:r>
                      <a:r>
                        <a:rPr lang="it-IT" dirty="0"/>
                        <a:t>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084172"/>
                  </a:ext>
                </a:extLst>
              </a:tr>
              <a:tr h="344020"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Distortion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1394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1238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8706083"/>
                  </a:ext>
                </a:extLst>
              </a:tr>
              <a:tr h="34402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Tremolo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1194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1228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89697"/>
                  </a:ext>
                </a:extLst>
              </a:tr>
              <a:tr h="344020"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NoFX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559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555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1370482"/>
                  </a:ext>
                </a:extLst>
              </a:tr>
            </a:tbl>
          </a:graphicData>
        </a:graphic>
      </p:graphicFrame>
      <p:sp>
        <p:nvSpPr>
          <p:cNvPr id="8" name="CasellaDiTesto 7">
            <a:extLst>
              <a:ext uri="{FF2B5EF4-FFF2-40B4-BE49-F238E27FC236}">
                <a16:creationId xmlns:a16="http://schemas.microsoft.com/office/drawing/2014/main" id="{2DF58F3A-D91E-46FC-8D33-17F59DD798C7}"/>
              </a:ext>
            </a:extLst>
          </p:cNvPr>
          <p:cNvSpPr txBox="1"/>
          <p:nvPr/>
        </p:nvSpPr>
        <p:spPr>
          <a:xfrm rot="10800000" flipV="1">
            <a:off x="6334699" y="3883758"/>
            <a:ext cx="24457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divided the whole dataset in  </a:t>
            </a:r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half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for the training and the test sets. </a:t>
            </a:r>
            <a:br>
              <a:rPr lang="en-US" dirty="0"/>
            </a:br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4C35D00-24E0-4700-8FCD-73D122DCF90A}"/>
              </a:ext>
            </a:extLst>
          </p:cNvPr>
          <p:cNvSpPr/>
          <p:nvPr/>
        </p:nvSpPr>
        <p:spPr>
          <a:xfrm>
            <a:off x="3977089" y="1806766"/>
            <a:ext cx="1057619" cy="12118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575C0E-719B-46D1-BB47-B25D5DE2A02A}"/>
              </a:ext>
            </a:extLst>
          </p:cNvPr>
          <p:cNvSpPr txBox="1"/>
          <p:nvPr/>
        </p:nvSpPr>
        <p:spPr>
          <a:xfrm>
            <a:off x="2461260" y="2663636"/>
            <a:ext cx="3599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Increase</a:t>
            </a:r>
            <a:r>
              <a:rPr lang="it-IT" dirty="0"/>
              <a:t> the </a:t>
            </a:r>
            <a:r>
              <a:rPr lang="it-IT" dirty="0" err="1"/>
              <a:t>classification</a:t>
            </a:r>
            <a:r>
              <a:rPr lang="it-IT" dirty="0"/>
              <a:t> </a:t>
            </a:r>
            <a:r>
              <a:rPr lang="it-IT" dirty="0" err="1"/>
              <a:t>precision</a:t>
            </a:r>
            <a:r>
              <a:rPr lang="it-IT" dirty="0"/>
              <a:t>.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CB2E6A-141D-4BB2-9C6A-079C2F294206}"/>
              </a:ext>
            </a:extLst>
          </p:cNvPr>
          <p:cNvSpPr txBox="1"/>
          <p:nvPr/>
        </p:nvSpPr>
        <p:spPr>
          <a:xfrm>
            <a:off x="5310130" y="1544193"/>
            <a:ext cx="3360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More </a:t>
            </a:r>
            <a:r>
              <a:rPr lang="it-IT" dirty="0" err="1"/>
              <a:t>homogeneous</a:t>
            </a:r>
            <a:r>
              <a:rPr lang="it-IT" dirty="0"/>
              <a:t> </a:t>
            </a:r>
            <a:r>
              <a:rPr lang="it-IT" dirty="0" err="1"/>
              <a:t>magnitude</a:t>
            </a:r>
            <a:r>
              <a:rPr lang="it-IT" dirty="0"/>
              <a:t> frequency </a:t>
            </a:r>
            <a:r>
              <a:rPr lang="it-IT" dirty="0" err="1"/>
              <a:t>spectrum</a:t>
            </a:r>
            <a:endParaRPr lang="en-GB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67FD87E0-E985-4396-BFDE-17F852AA769C}"/>
              </a:ext>
            </a:extLst>
          </p:cNvPr>
          <p:cNvSpPr/>
          <p:nvPr/>
        </p:nvSpPr>
        <p:spPr>
          <a:xfrm rot="2291436">
            <a:off x="5315205" y="2276849"/>
            <a:ext cx="136492" cy="33205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D1EB0AF-5283-4441-81B2-9AC5F68814CA}"/>
              </a:ext>
            </a:extLst>
          </p:cNvPr>
          <p:cNvSpPr/>
          <p:nvPr/>
        </p:nvSpPr>
        <p:spPr>
          <a:xfrm>
            <a:off x="3003291" y="5075660"/>
            <a:ext cx="661011" cy="25631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2181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562583"/>
          </a:xfrm>
        </p:spPr>
        <p:txBody>
          <a:bodyPr>
            <a:normAutofit fontScale="90000"/>
          </a:bodyPr>
          <a:lstStyle/>
          <a:p>
            <a:r>
              <a:rPr lang="en-US" dirty="0"/>
              <a:t>Multi-class Weighted Support Vector Machine </a:t>
            </a:r>
            <a:br>
              <a:rPr lang="en-US" dirty="0"/>
            </a:b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23917" y="4710013"/>
            <a:ext cx="8896166" cy="1140304"/>
          </a:xfrm>
        </p:spPr>
        <p:txBody>
          <a:bodyPr>
            <a:normAutofit fontScale="25000" lnSpcReduction="20000"/>
          </a:bodyPr>
          <a:lstStyle/>
          <a:p>
            <a:r>
              <a:rPr lang="en-US" sz="5600" dirty="0"/>
              <a:t>SVMs </a:t>
            </a:r>
            <a:r>
              <a:rPr lang="en-US" sz="5600" dirty="0">
                <a:solidFill>
                  <a:schemeClr val="accent2"/>
                </a:solidFill>
              </a:rPr>
              <a:t>are binary classifier</a:t>
            </a:r>
            <a:r>
              <a:rPr lang="en-US" sz="5600" dirty="0">
                <a:solidFill>
                  <a:srgbClr val="00B050"/>
                </a:solidFill>
              </a:rPr>
              <a:t>. </a:t>
            </a:r>
            <a:r>
              <a:rPr lang="en-US" sz="5600" dirty="0"/>
              <a:t> In order to manage 3 classes </a:t>
            </a:r>
            <a:r>
              <a:rPr lang="en-US" sz="5600" dirty="0">
                <a:solidFill>
                  <a:srgbClr val="00B050"/>
                </a:solidFill>
              </a:rPr>
              <a:t>during the training stage </a:t>
            </a:r>
            <a:r>
              <a:rPr lang="en-US" sz="5600" dirty="0"/>
              <a:t>we applied  </a:t>
            </a:r>
            <a:r>
              <a:rPr lang="en-US" sz="5600" dirty="0">
                <a:solidFill>
                  <a:srgbClr val="00B050"/>
                </a:solidFill>
              </a:rPr>
              <a:t>three SVM</a:t>
            </a:r>
            <a:r>
              <a:rPr lang="en-US" sz="5600" dirty="0"/>
              <a:t>, one for each couple of class: Distortion/Tremolo, Distortion/</a:t>
            </a:r>
            <a:r>
              <a:rPr lang="en-US" sz="5600" dirty="0" err="1"/>
              <a:t>NoFX</a:t>
            </a:r>
            <a:r>
              <a:rPr lang="en-US" sz="5600" dirty="0"/>
              <a:t> and Tremolo/</a:t>
            </a:r>
            <a:r>
              <a:rPr lang="en-US" sz="5600" dirty="0" err="1"/>
              <a:t>NoFX</a:t>
            </a:r>
            <a:r>
              <a:rPr lang="en-US" sz="5600" dirty="0"/>
              <a:t>. </a:t>
            </a:r>
          </a:p>
          <a:p>
            <a:endParaRPr lang="en-US" sz="5600" dirty="0"/>
          </a:p>
          <a:p>
            <a:r>
              <a:rPr lang="en-US" sz="5600" dirty="0">
                <a:solidFill>
                  <a:srgbClr val="00B050"/>
                </a:solidFill>
              </a:rPr>
              <a:t>Applying majority voting </a:t>
            </a:r>
            <a:r>
              <a:rPr lang="en-US" sz="5600" dirty="0"/>
              <a:t>during the testing stage , we are able to select correctly every track of each class. </a:t>
            </a:r>
            <a:br>
              <a:rPr lang="en-US" dirty="0"/>
            </a:br>
            <a:br>
              <a:rPr lang="en-US" sz="1800" dirty="0"/>
            </a:br>
            <a:endParaRPr lang="it-IT" sz="1800" dirty="0"/>
          </a:p>
          <a:p>
            <a:endParaRPr lang="it-IT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F655C2-8AAC-46FB-83A5-48CF82AAF4C1}"/>
              </a:ext>
            </a:extLst>
          </p:cNvPr>
          <p:cNvSpPr txBox="1"/>
          <p:nvPr/>
        </p:nvSpPr>
        <p:spPr>
          <a:xfrm>
            <a:off x="288521" y="1399950"/>
            <a:ext cx="3580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err="1"/>
              <a:t>Unbalanced</a:t>
            </a:r>
            <a:r>
              <a:rPr lang="it-IT" sz="2000" b="1" dirty="0"/>
              <a:t> training set</a:t>
            </a:r>
            <a:endParaRPr lang="en-GB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2A8C13-8BAD-4773-846E-AA5E47012B0E}"/>
              </a:ext>
            </a:extLst>
          </p:cNvPr>
          <p:cNvSpPr txBox="1"/>
          <p:nvPr/>
        </p:nvSpPr>
        <p:spPr>
          <a:xfrm>
            <a:off x="247834" y="1994877"/>
            <a:ext cx="78648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0" i="0" u="none" strike="noStrike" baseline="0" dirty="0">
                <a:latin typeface="CMR12"/>
              </a:rPr>
              <a:t>By default </a:t>
            </a:r>
            <a:r>
              <a:rPr lang="en-GB" sz="1600" dirty="0">
                <a:latin typeface="CMR12"/>
              </a:rPr>
              <a:t> the SVM</a:t>
            </a:r>
            <a:r>
              <a:rPr lang="en-GB" sz="1600" b="0" i="0" u="none" strike="noStrike" baseline="0" dirty="0">
                <a:latin typeface="CMR12"/>
              </a:rPr>
              <a:t> suppose to work with </a:t>
            </a:r>
            <a:r>
              <a:rPr lang="en-GB" sz="1600" b="0" i="0" u="none" strike="noStrike" baseline="0" dirty="0">
                <a:solidFill>
                  <a:schemeClr val="accent2"/>
                </a:solidFill>
                <a:latin typeface="CMR12"/>
              </a:rPr>
              <a:t>balanced training-set</a:t>
            </a:r>
            <a:r>
              <a:rPr lang="en-GB" sz="1600" b="0" i="0" u="none" strike="noStrike" baseline="0" dirty="0">
                <a:latin typeface="CMR12"/>
              </a:rPr>
              <a:t>, each class has the same global Weighting factor </a:t>
            </a:r>
            <a:r>
              <a:rPr lang="en-GB" sz="1600" dirty="0">
                <a:latin typeface="CMR12"/>
              </a:rPr>
              <a:t>called </a:t>
            </a:r>
            <a:r>
              <a:rPr lang="en-GB" sz="1600" b="0" i="0" u="none" strike="noStrike" baseline="0" dirty="0">
                <a:latin typeface="CMR12"/>
              </a:rPr>
              <a:t>C, used in the calculation of the margins when fitting the SVM Model.</a:t>
            </a:r>
            <a:endParaRPr lang="it-IT" sz="1600" dirty="0"/>
          </a:p>
          <a:p>
            <a:pPr algn="l"/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implemented</a:t>
            </a:r>
            <a:r>
              <a:rPr lang="it-IT" sz="1600" dirty="0"/>
              <a:t> </a:t>
            </a:r>
            <a:r>
              <a:rPr lang="it-IT" sz="1600" dirty="0" err="1"/>
              <a:t>weighted</a:t>
            </a:r>
            <a:r>
              <a:rPr lang="it-IT" sz="1600" dirty="0"/>
              <a:t> SVM model setting </a:t>
            </a:r>
            <a:r>
              <a:rPr lang="it-IT" sz="1600" dirty="0" err="1"/>
              <a:t>efficiently</a:t>
            </a:r>
            <a:r>
              <a:rPr lang="it-IT" sz="1600" dirty="0"/>
              <a:t> an </a:t>
            </a:r>
            <a:r>
              <a:rPr lang="it-IT" sz="1600" dirty="0" err="1">
                <a:solidFill>
                  <a:srgbClr val="00B050"/>
                </a:solidFill>
              </a:rPr>
              <a:t>internal</a:t>
            </a:r>
            <a:r>
              <a:rPr lang="it-IT" sz="1600" dirty="0">
                <a:solidFill>
                  <a:srgbClr val="00B050"/>
                </a:solidFill>
              </a:rPr>
              <a:t> private </a:t>
            </a:r>
            <a:r>
              <a:rPr lang="it-IT" sz="1600" dirty="0" err="1">
                <a:solidFill>
                  <a:srgbClr val="00B050"/>
                </a:solidFill>
              </a:rPr>
              <a:t>variable</a:t>
            </a:r>
            <a:r>
              <a:rPr lang="it-IT" sz="1600" dirty="0">
                <a:solidFill>
                  <a:srgbClr val="00B050"/>
                </a:solidFill>
              </a:rPr>
              <a:t> </a:t>
            </a:r>
            <a:r>
              <a:rPr lang="it-IT" sz="1600" dirty="0" err="1"/>
              <a:t>that</a:t>
            </a:r>
            <a:r>
              <a:rPr lang="it-IT" sz="1600" dirty="0"/>
              <a:t> </a:t>
            </a:r>
            <a:r>
              <a:rPr lang="en-GB" sz="1600" b="0" i="0" u="none" strike="noStrike" baseline="0" dirty="0">
                <a:latin typeface="CMR12"/>
              </a:rPr>
              <a:t>define </a:t>
            </a:r>
            <a:r>
              <a:rPr lang="en-GB" sz="1600" b="0" i="0" u="none" strike="noStrike" baseline="0" dirty="0">
                <a:solidFill>
                  <a:schemeClr val="accent2"/>
                </a:solidFill>
                <a:latin typeface="CMR12"/>
              </a:rPr>
              <a:t>a custom  weighting-factor</a:t>
            </a:r>
            <a:r>
              <a:rPr lang="en-GB" sz="1600" b="0" i="0" u="none" strike="noStrike" baseline="0" dirty="0">
                <a:latin typeface="CMR12"/>
              </a:rPr>
              <a:t>  </a:t>
            </a:r>
            <a:r>
              <a:rPr lang="en-GB" sz="1600" b="0" i="0" u="none" strike="noStrike" baseline="0" dirty="0">
                <a:solidFill>
                  <a:srgbClr val="00B050"/>
                </a:solidFill>
                <a:latin typeface="CMR12"/>
              </a:rPr>
              <a:t>proportional to the class distribution </a:t>
            </a:r>
            <a:r>
              <a:rPr lang="en-GB" sz="1600" b="0" i="0" u="none" strike="noStrike" baseline="0" dirty="0">
                <a:latin typeface="CMR12"/>
              </a:rPr>
              <a:t>allow to have an accurate </a:t>
            </a:r>
            <a:r>
              <a:rPr lang="en-GB" sz="1600" b="0" i="0" u="none" strike="noStrike" baseline="0" dirty="0">
                <a:solidFill>
                  <a:srgbClr val="00B050"/>
                </a:solidFill>
                <a:latin typeface="CMR12"/>
              </a:rPr>
              <a:t>penalty term C </a:t>
            </a:r>
            <a:r>
              <a:rPr lang="en-GB" sz="1600" b="0" i="0" u="none" strike="noStrike" baseline="0" dirty="0">
                <a:latin typeface="CMR12"/>
              </a:rPr>
              <a:t>for each class</a:t>
            </a:r>
            <a:r>
              <a:rPr lang="it-IT" sz="1600" i="1" dirty="0">
                <a:latin typeface="CMR12"/>
              </a:rPr>
              <a:t>.</a:t>
            </a:r>
            <a:endParaRPr lang="en-GB" sz="1600" b="0" i="0" u="none" strike="noStrike" baseline="0" dirty="0">
              <a:latin typeface="CMR1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A20F6B-557D-4139-956E-5CD500E319AB}"/>
              </a:ext>
            </a:extLst>
          </p:cNvPr>
          <p:cNvSpPr txBox="1"/>
          <p:nvPr/>
        </p:nvSpPr>
        <p:spPr>
          <a:xfrm>
            <a:off x="288521" y="3767765"/>
            <a:ext cx="25559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Minority</a:t>
            </a:r>
            <a:r>
              <a:rPr lang="it-IT" sz="1600" dirty="0"/>
              <a:t> class </a:t>
            </a:r>
            <a:endParaRPr lang="en-GB" sz="1600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FE25F2C-B88A-4A1C-A70F-0570CD1CFCD0}"/>
              </a:ext>
            </a:extLst>
          </p:cNvPr>
          <p:cNvSpPr/>
          <p:nvPr/>
        </p:nvSpPr>
        <p:spPr>
          <a:xfrm>
            <a:off x="1912439" y="3937042"/>
            <a:ext cx="931996" cy="9143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682690-707A-46D8-A669-AAD11CF5A7B4}"/>
              </a:ext>
            </a:extLst>
          </p:cNvPr>
          <p:cNvSpPr txBox="1"/>
          <p:nvPr/>
        </p:nvSpPr>
        <p:spPr>
          <a:xfrm>
            <a:off x="3188149" y="3785791"/>
            <a:ext cx="2388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Larger</a:t>
            </a:r>
            <a:r>
              <a:rPr lang="it-IT" sz="1600" dirty="0"/>
              <a:t> </a:t>
            </a:r>
            <a:r>
              <a:rPr lang="it-IT" sz="1600" dirty="0" err="1"/>
              <a:t>weighting</a:t>
            </a:r>
            <a:r>
              <a:rPr lang="it-IT" sz="1600" dirty="0"/>
              <a:t> </a:t>
            </a:r>
            <a:r>
              <a:rPr lang="it-IT" sz="1600" dirty="0" err="1"/>
              <a:t>factor</a:t>
            </a:r>
            <a:endParaRPr lang="en-GB" sz="1600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E016AC9-EA7A-41E0-A2EE-F579338A27C6}"/>
              </a:ext>
            </a:extLst>
          </p:cNvPr>
          <p:cNvSpPr/>
          <p:nvPr/>
        </p:nvSpPr>
        <p:spPr>
          <a:xfrm>
            <a:off x="5576727" y="3867235"/>
            <a:ext cx="849520" cy="14031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A39841-1AFE-4C19-88A4-84B312CF89A2}"/>
              </a:ext>
            </a:extLst>
          </p:cNvPr>
          <p:cNvSpPr txBox="1"/>
          <p:nvPr/>
        </p:nvSpPr>
        <p:spPr>
          <a:xfrm>
            <a:off x="6541451" y="3714596"/>
            <a:ext cx="21179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More </a:t>
            </a:r>
            <a:r>
              <a:rPr lang="it-IT" sz="1400" dirty="0" err="1"/>
              <a:t>flexibility</a:t>
            </a:r>
            <a:r>
              <a:rPr lang="it-IT" sz="1400" dirty="0"/>
              <a:t> with </a:t>
            </a:r>
            <a:r>
              <a:rPr lang="it-IT" sz="1400" dirty="0" err="1"/>
              <a:t>misclassified</a:t>
            </a:r>
            <a:r>
              <a:rPr lang="it-IT" sz="1400" dirty="0"/>
              <a:t> tracks.</a:t>
            </a:r>
            <a:endParaRPr lang="en-GB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CEE19-A56D-4868-9AAA-9E2AC296B529}"/>
              </a:ext>
            </a:extLst>
          </p:cNvPr>
          <p:cNvSpPr txBox="1"/>
          <p:nvPr/>
        </p:nvSpPr>
        <p:spPr>
          <a:xfrm>
            <a:off x="123917" y="4309903"/>
            <a:ext cx="3580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Multi class </a:t>
            </a:r>
            <a:r>
              <a:rPr lang="it-IT" sz="2000" b="1" dirty="0" err="1"/>
              <a:t>implementation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2150495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562583"/>
          </a:xfrm>
        </p:spPr>
        <p:txBody>
          <a:bodyPr>
            <a:normAutofit fontScale="90000"/>
          </a:bodyPr>
          <a:lstStyle/>
          <a:p>
            <a:r>
              <a:rPr lang="en-US" dirty="0"/>
              <a:t>Cross-validation</a:t>
            </a:r>
            <a:br>
              <a:rPr lang="en-US" dirty="0"/>
            </a:b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97574" y="1558212"/>
            <a:ext cx="8581043" cy="450394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GridSearchCV</a:t>
            </a:r>
            <a:r>
              <a:rPr lang="en-US" dirty="0"/>
              <a:t> </a:t>
            </a:r>
            <a:r>
              <a:rPr lang="it-IT" dirty="0"/>
              <a:t>from </a:t>
            </a:r>
            <a:r>
              <a:rPr lang="it-IT" dirty="0" err="1"/>
              <a:t>scikit-learns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Tremolo vs </a:t>
            </a:r>
            <a:r>
              <a:rPr lang="en-US" dirty="0" err="1"/>
              <a:t>NoFX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Score functions: recall and precision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High C</a:t>
            </a:r>
            <a:br>
              <a:rPr lang="en-US" sz="1800" dirty="0"/>
            </a:br>
            <a:endParaRPr lang="it-IT" sz="1800" dirty="0"/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24EFD0C-3CAB-4C69-8B94-F339BDCAE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686" y="3308941"/>
            <a:ext cx="4926640" cy="1044617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418CD59-EE99-4744-B2C9-4A7991520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747" y="4628354"/>
            <a:ext cx="4129198" cy="116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69139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4302</TotalTime>
  <Words>434</Words>
  <Application>Microsoft Office PowerPoint</Application>
  <PresentationFormat>Presentazione su schermo (4:3)</PresentationFormat>
  <Paragraphs>89</Paragraphs>
  <Slides>10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6" baseType="lpstr">
      <vt:lpstr>Arial</vt:lpstr>
      <vt:lpstr>Calibri</vt:lpstr>
      <vt:lpstr>Cambria Math</vt:lpstr>
      <vt:lpstr>CMR12</vt:lpstr>
      <vt:lpstr>Wingdings</vt:lpstr>
      <vt:lpstr>POLI</vt:lpstr>
      <vt:lpstr>Titolo presentazione sottotitolo</vt:lpstr>
      <vt:lpstr>Index</vt:lpstr>
      <vt:lpstr>Audio effects classification - Introduction</vt:lpstr>
      <vt:lpstr>Feature choice – First attempt</vt:lpstr>
      <vt:lpstr>Feature choice – Final attempt</vt:lpstr>
      <vt:lpstr>Feature choice – Final attempt</vt:lpstr>
      <vt:lpstr>Dataset selection</vt:lpstr>
      <vt:lpstr>Multi-class Weighted Support Vector Machine  </vt:lpstr>
      <vt:lpstr>Cross-validation </vt:lpstr>
      <vt:lpstr>Results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Giovanni Affatato</cp:lastModifiedBy>
  <cp:revision>247</cp:revision>
  <dcterms:created xsi:type="dcterms:W3CDTF">2015-05-26T12:27:57Z</dcterms:created>
  <dcterms:modified xsi:type="dcterms:W3CDTF">2021-05-24T12:11:53Z</dcterms:modified>
</cp:coreProperties>
</file>